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269" r:id="rId3"/>
    <p:sldId id="260" r:id="rId4"/>
    <p:sldId id="270" r:id="rId5"/>
    <p:sldId id="271" r:id="rId6"/>
    <p:sldId id="312" r:id="rId7"/>
    <p:sldId id="304" r:id="rId8"/>
    <p:sldId id="272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57" r:id="rId17"/>
    <p:sldId id="301" r:id="rId18"/>
    <p:sldId id="273" r:id="rId19"/>
    <p:sldId id="274" r:id="rId20"/>
    <p:sldId id="276" r:id="rId21"/>
    <p:sldId id="278" r:id="rId22"/>
    <p:sldId id="280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59" r:id="rId34"/>
    <p:sldId id="292" r:id="rId35"/>
    <p:sldId id="303" r:id="rId36"/>
    <p:sldId id="30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혜린" initials="오혜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39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13T09:31:20.02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4186E-0C15-4F56-8B95-BD6B51EA203F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58945-65DA-4D6E-85CD-770CAD37E1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099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0134E-4BBE-4DE2-B1FC-401360A72600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A82A4-A437-42AF-929C-28EF24E159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14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194AE8-6FDD-4309-A385-ED8BE0879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DA16F2B-14F8-4BB0-8829-C1325D6DE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FF63FB7-283F-4751-96A9-5289FAB8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004A5F0-338B-4601-ACE8-3C0BD1E2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07BF3F1-AB4B-44D1-8880-CC3446640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674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9BD6CF3-7B30-4503-8EDA-0F0C6A6B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D3F71CE-867A-4BA5-BB2D-D4ABDA58B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E209AB-436F-46B0-B81D-417CC8260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B83978D-DC6A-4AD6-AB84-4B64CE47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BED56C-01AB-4600-B0D1-621141ED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68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471105C4-03E8-47EF-8B7E-0177A7734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8CCB762-43D2-40E8-A064-56C07C681D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6ABC225-17C8-40F1-8520-5E99BE29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59F71C0-51B1-452F-BB1C-057E2F209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FB9DCBC-24DC-4A3F-89CA-EE199EB9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22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651322-6F5E-4CEA-AB4F-9920B5B96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6EC0716-18D2-4D19-8DA8-B2D73C63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defRPr>
            </a:lvl1pPr>
            <a:lvl2pPr>
              <a:defRPr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defRPr>
            </a:lvl2pPr>
            <a:lvl3pPr>
              <a:defRPr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defRPr>
            </a:lvl3pPr>
            <a:lvl4pPr>
              <a:defRPr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defRPr>
            </a:lvl4pPr>
            <a:lvl5pPr>
              <a:defRPr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20CBED6-6501-4E1F-BB53-CDC36394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7AACD2-2893-4A1C-B627-4614ADEC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8D208CC-4FAD-471F-B109-DC7E5297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20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0FCF96-FD25-4597-86CF-78AE13B10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5C8CAF-D708-4FE3-8483-792057EE7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C8250B7-1568-4A13-A779-EC041D53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A38B80F-142B-47E8-BD4D-1F1A13B9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FF5BD55-E938-477F-B8AC-205EBD5D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A99457-4790-4476-A039-71B163CA3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BBE1FE0-EA45-4D36-8B57-3EA3E12E96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57424A1-1B90-40B5-ADF2-26435345A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60CDA04-6D2C-4A56-829C-8809CFC3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FE84A1-0200-4273-9BD5-FB91A434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D46F200-61DD-4ECA-A37A-E188CCD98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7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314F8D2-C368-41C7-BC7F-FAEFB5CD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E69A24A-64A6-4A09-8155-1BB3CE43C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1E14A6F-4F36-4E43-AF15-E6EF3857A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F97EC07-2405-4418-BE2C-D97E51114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823E7BA-7C2A-4201-AB54-8DFAC7CB8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3A3213C-5FAA-4EDC-BDF9-D38AEACD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97FC492B-5C6E-4799-B739-06585819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2901563-5C36-4D8D-8F86-4A6087E0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0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F3A6581-C97F-48D3-92F5-291830F6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0229726-90E7-4542-9804-F17E74462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1699FA5-B2B7-4039-9C81-9F753A3A3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5FC8AE81-DCA1-459C-88F1-D6156BEB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4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2909211-5D40-4007-BE32-9A29C361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D1A3E73-4E2E-43D6-8A78-2F1D43C3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6D0F478-31B3-49D3-8EB1-768E936CE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11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644FEBD-D3AA-4A57-B5C5-CAC42CD25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9DBD7AF-6B27-4A0C-978F-5F744C78A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921D2A9-3111-42F8-8BE3-08E42D65B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2A5EDA6-381C-4952-9585-5010D3B1B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EF346AA-D378-4D82-B612-A76D4D3C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A99A7AF-681A-43B7-A80E-095D77D48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751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868994B-233B-4ED9-90B2-E0885812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F5E01A3-1710-4979-977B-505C5DCC7B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4DC11CC-81A5-4FB9-8A41-79154753C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90C5AB0-C158-4DFF-87B8-C796123CB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959888F-1BAE-4037-ABB7-57281F30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FC2866C-E027-4705-A9C6-4A41BD95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25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F4409A8-D5A3-40D8-A9EF-287E17E5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D574A9B-3A47-4008-9280-EB9E70028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C840E51-143A-4C81-81E0-B43C3B61D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50FCC-E081-4BD6-80B6-64E005136A9C}" type="datetimeFigureOut">
              <a:rPr lang="ko-KR" altLang="en-US" smtClean="0"/>
              <a:t>2019-05-13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2B7EA31-EB5C-4A38-BBFE-8C5EB46A99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BA030C3-8D52-46A9-B19B-1AFB2CA44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B7F39-E0D5-4762-B305-36CB5A1610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57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 cap="all" spc="0">
          <a:ln w="9000" cmpd="sng">
            <a:solidFill>
              <a:schemeClr val="accent4"/>
            </a:solidFill>
            <a:prstDash val="solid"/>
          </a:ln>
          <a:solidFill>
            <a:srgbClr val="FFFF00"/>
          </a:solidFill>
          <a:effectLst>
            <a:reflection blurRad="12700" stA="28000" endPos="45000" dist="1000" dir="5400000" sy="-100000" algn="bl" rotWithShape="0"/>
          </a:effectLst>
          <a:latin typeface="HY나무B" panose="02030600000101010101" pitchFamily="18" charset="-127"/>
          <a:ea typeface="HY나무B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00B0F0"/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00B0F0"/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00B0F0"/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00B0F0"/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00B0F0"/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2</a:t>
            </a:r>
            <a:r>
              <a:rPr lang="ko-KR" alt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조 프로젝트</a:t>
            </a:r>
            <a:endParaRPr lang="ko-KR" alt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조장 </a:t>
            </a:r>
            <a:r>
              <a:rPr lang="en-US" altLang="ko-KR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</a:t>
            </a:r>
            <a:r>
              <a:rPr lang="ko-KR" altLang="en-US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박원표</a:t>
            </a:r>
            <a:endParaRPr lang="en-US" altLang="ko-KR" b="1" dirty="0" smtClean="0">
              <a:ln w="12700">
                <a:solidFill>
                  <a:srgbClr val="00B0F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r>
              <a:rPr lang="ko-KR" altLang="en-US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조원 </a:t>
            </a:r>
            <a:r>
              <a:rPr lang="en-US" altLang="ko-KR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: </a:t>
            </a:r>
            <a:r>
              <a:rPr lang="ko-KR" altLang="en-US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오혜린</a:t>
            </a:r>
            <a:r>
              <a:rPr lang="en-US" altLang="ko-KR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</a:t>
            </a:r>
            <a:r>
              <a:rPr lang="ko-KR" altLang="en-US" b="1" dirty="0" smtClean="0">
                <a:ln w="12700">
                  <a:solidFill>
                    <a:srgbClr val="00B0F0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신명재</a:t>
            </a:r>
            <a:endParaRPr lang="ko-KR" altLang="en-US" b="1" dirty="0">
              <a:ln w="12700">
                <a:solidFill>
                  <a:srgbClr val="00B0F0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308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- </a:t>
            </a:r>
            <a:r>
              <a:rPr lang="en-US" altLang="ko-KR" dirty="0" err="1" smtClean="0"/>
              <a:t>mASTER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6620424-9B30-43D8-B14A-3F1DB1C3C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86" y="3464820"/>
            <a:ext cx="5125560" cy="134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518E17D-1E37-436E-9DE3-07792953E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34" y="2544732"/>
            <a:ext cx="1600200" cy="2886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DA1DFC6-220C-49C2-8663-ECEAAA587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8" y="2811433"/>
            <a:ext cx="33909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- </a:t>
            </a:r>
            <a:r>
              <a:rPr lang="en-US" altLang="ko-KR" dirty="0" err="1" smtClean="0"/>
              <a:t>cART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6405156-2892-43CC-94F1-5B835C1ED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56" y="2096122"/>
            <a:ext cx="1842149" cy="4761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977ACBF-6688-49AD-9DE0-FBDDB4698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307" y="2096122"/>
            <a:ext cx="34575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- SALES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7E9EC20-6ADC-43BD-A4C4-16358ADE4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322" y="1707608"/>
            <a:ext cx="3626448" cy="50030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F0D936B7-2F06-47E8-8A9E-3ABDB486F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188" y="1178011"/>
            <a:ext cx="1937475" cy="56552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119B5DD-C8C3-4AFB-A4A5-7198334BD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1" y="2175554"/>
            <a:ext cx="4538166" cy="33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– COMMENTS, CATEGORY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08195D-BAC4-4CAB-BF18-D517FC21E943}"/>
              </a:ext>
            </a:extLst>
          </p:cNvPr>
          <p:cNvSpPr txBox="1"/>
          <p:nvPr/>
        </p:nvSpPr>
        <p:spPr>
          <a:xfrm>
            <a:off x="850903" y="1420767"/>
            <a:ext cx="466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코멘트 관련 클래스 관계도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C5FC2D-695C-4902-A263-30AB5410A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9" y="1876965"/>
            <a:ext cx="2258736" cy="4902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FD0C79-BEE0-404B-85E8-33BE0F5522CA}"/>
              </a:ext>
            </a:extLst>
          </p:cNvPr>
          <p:cNvSpPr txBox="1"/>
          <p:nvPr/>
        </p:nvSpPr>
        <p:spPr>
          <a:xfrm>
            <a:off x="6227812" y="1420767"/>
            <a:ext cx="4415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카테고리 관련 클래스 관계도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CCF5382-366A-4DA4-BFBE-781704ACB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812" y="2470977"/>
            <a:ext cx="1733550" cy="18573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0764D7D-BC17-426B-85B3-31F443848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75" y="2470977"/>
            <a:ext cx="27432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2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– COMMON, EXCEPTION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16D4A10-F2C2-4C66-A90E-DB287CA7C905}"/>
              </a:ext>
            </a:extLst>
          </p:cNvPr>
          <p:cNvSpPr txBox="1"/>
          <p:nvPr/>
        </p:nvSpPr>
        <p:spPr>
          <a:xfrm>
            <a:off x="433090" y="1470002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Common </a:t>
            </a:r>
            <a:r>
              <a:rPr lang="ko-KR" altLang="en-US" dirty="0"/>
              <a:t>클래스 관계도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221AF5E-9429-4270-BBFD-D185337E8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0" y="2456325"/>
            <a:ext cx="4695829" cy="43704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729BD51-E2AA-422C-B3FB-5274B07420E4}"/>
              </a:ext>
            </a:extLst>
          </p:cNvPr>
          <p:cNvSpPr txBox="1"/>
          <p:nvPr/>
        </p:nvSpPr>
        <p:spPr>
          <a:xfrm>
            <a:off x="5736838" y="1470002"/>
            <a:ext cx="4651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예외 처리 </a:t>
            </a:r>
            <a:r>
              <a:rPr lang="ko-KR" altLang="en-US" dirty="0"/>
              <a:t>관련 클래스 관계도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46C8A6A-5043-4BC4-ABA5-F44C4782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38" y="2867218"/>
            <a:ext cx="6047011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- REPOSITORY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6C8FE4-4BA4-456A-A326-514300C03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3" y="2109919"/>
            <a:ext cx="11984854" cy="32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FF38638-45FD-4074-9AB6-E4BA8644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33" y="3352809"/>
            <a:ext cx="133333" cy="152381"/>
          </a:xfrm>
          <a:prstGeom prst="rect">
            <a:avLst/>
          </a:prstGeom>
        </p:spPr>
      </p:pic>
      <p:pic>
        <p:nvPicPr>
          <p:cNvPr id="6" name="그림 5" descr="하늘, 실내, 스크린샷, 지도이(가) 표시된 사진&#10;&#10;자동 생성된 설명">
            <a:extLst>
              <a:ext uri="{FF2B5EF4-FFF2-40B4-BE49-F238E27FC236}">
                <a16:creationId xmlns:a16="http://schemas.microsoft.com/office/drawing/2014/main" xmlns="" id="{879C3CD8-3D80-4495-A1D9-2B9F178BE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44" y="1724040"/>
            <a:ext cx="8247544" cy="49584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88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페이지의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프로그래밍 지식이 없어도 홈페이지 관리자 페이지를 원활하게 관리할 수 있도록 제작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939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로그인 페이지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DF9A41-2BDC-40E6-B5E2-762B04F5B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36" y="1759483"/>
            <a:ext cx="10456527" cy="2743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456D30-38E0-49DA-A601-3FA3AB16D090}"/>
              </a:ext>
            </a:extLst>
          </p:cNvPr>
          <p:cNvSpPr txBox="1"/>
          <p:nvPr/>
        </p:nvSpPr>
        <p:spPr>
          <a:xfrm>
            <a:off x="985421" y="4817472"/>
            <a:ext cx="10298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아이디와 비밀번호가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Master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테이블과 일치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-&gt;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AdminSessionAspect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클래스를 통해 관리자 페이지 접근을 허용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HY나무B" panose="02030600000101010101" pitchFamily="18" charset="-127"/>
                <a:ea typeface="HY나무B" panose="02030600000101010101" pitchFamily="18" charset="-127"/>
              </a:rPr>
              <a:t> 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  <a:latin typeface="HY나무B" panose="02030600000101010101" pitchFamily="18" charset="-127"/>
              <a:ea typeface="HY나무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11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540E017-41EB-41BC-AB2F-404CE5F4A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64" y="3385457"/>
            <a:ext cx="10385272" cy="18216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46A6D6B-FED3-4E4B-8175-B36B9BE87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260"/>
          <a:stretch/>
        </p:blipFill>
        <p:spPr>
          <a:xfrm>
            <a:off x="1549052" y="1811736"/>
            <a:ext cx="9093895" cy="48856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C0E01B1C-2E12-4E73-83B4-C23E9C7E93C2}"/>
              </a:ext>
            </a:extLst>
          </p:cNvPr>
          <p:cNvSpPr/>
          <p:nvPr/>
        </p:nvSpPr>
        <p:spPr>
          <a:xfrm>
            <a:off x="9686925" y="1683120"/>
            <a:ext cx="714375" cy="733425"/>
          </a:xfrm>
          <a:prstGeom prst="roundRect">
            <a:avLst/>
          </a:prstGeom>
          <a:solidFill>
            <a:schemeClr val="accent1">
              <a:alpha val="2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9D85E17B-A441-4E63-8428-096A4B05F875}"/>
              </a:ext>
            </a:extLst>
          </p:cNvPr>
          <p:cNvCxnSpPr>
            <a:stCxn id="9" idx="2"/>
            <a:endCxn id="5" idx="0"/>
          </p:cNvCxnSpPr>
          <p:nvPr/>
        </p:nvCxnSpPr>
        <p:spPr>
          <a:xfrm rot="5400000">
            <a:off x="7585601" y="926945"/>
            <a:ext cx="968912" cy="3948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65EEC9C-AE7D-40A1-9D65-0A867D644B23}"/>
              </a:ext>
            </a:extLst>
          </p:cNvPr>
          <p:cNvSpPr txBox="1"/>
          <p:nvPr/>
        </p:nvSpPr>
        <p:spPr>
          <a:xfrm>
            <a:off x="903364" y="5673818"/>
            <a:ext cx="10385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그림의 프로필 사진을 누르면 로그인 중인지 확인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가능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로그아웃을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누르면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AdminSessionAspect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클래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스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에서 관리자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권한을 뺏고 로그인 화면으로 돌아감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관리자 로그아웃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32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solidFill>
                  <a:schemeClr val="tx1"/>
                </a:solidFill>
              </a:rPr>
              <a:t> 개요</a:t>
            </a:r>
            <a:endParaRPr lang="en-US" altLang="ko-KR" sz="4000" dirty="0" smtClean="0">
              <a:solidFill>
                <a:schemeClr val="tx1"/>
              </a:solidFill>
            </a:endParaRPr>
          </a:p>
          <a:p>
            <a:r>
              <a:rPr lang="ko-KR" altLang="en-US" sz="4000" dirty="0" smtClean="0">
                <a:solidFill>
                  <a:schemeClr val="tx1"/>
                </a:solidFill>
              </a:rPr>
              <a:t> 주요 설계</a:t>
            </a:r>
            <a:endParaRPr lang="en-US" altLang="ko-KR" sz="4000" dirty="0" smtClean="0">
              <a:solidFill>
                <a:schemeClr val="tx1"/>
              </a:solidFill>
            </a:endParaRPr>
          </a:p>
          <a:p>
            <a:r>
              <a:rPr lang="ko-KR" altLang="en-US" sz="4000" dirty="0" smtClean="0">
                <a:solidFill>
                  <a:schemeClr val="tx1"/>
                </a:solidFill>
              </a:rPr>
              <a:t> 관리자 페이지</a:t>
            </a:r>
            <a:endParaRPr lang="en-US" altLang="ko-KR" sz="4000" dirty="0" smtClean="0">
              <a:solidFill>
                <a:schemeClr val="tx1"/>
              </a:solidFill>
            </a:endParaRPr>
          </a:p>
          <a:p>
            <a:r>
              <a:rPr lang="ko-KR" altLang="en-US" sz="4000" dirty="0" smtClean="0">
                <a:solidFill>
                  <a:schemeClr val="tx1"/>
                </a:solidFill>
              </a:rPr>
              <a:t> 클라이언트 페이지 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9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82FCE35-EED3-40DB-81DA-F9A90445F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12" y="1697472"/>
            <a:ext cx="8301343" cy="3700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98E676F-0315-4A79-B5DE-4EB5574A1F9E}"/>
              </a:ext>
            </a:extLst>
          </p:cNvPr>
          <p:cNvSpPr txBox="1"/>
          <p:nvPr/>
        </p:nvSpPr>
        <p:spPr>
          <a:xfrm>
            <a:off x="881759" y="5634295"/>
            <a:ext cx="10049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Member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테이블의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회원을 조회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비밀번호는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sha-256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hashing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함수를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이용하여 가입할 때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암호화하여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표시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검색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창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아이디를 검색하면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DB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해당되는 아이디가 있을 경우 그 아이디만 테이블에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아이디를 클릭하면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회원을 수정 및 삭제할 수 있는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상세 정보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페이지로 이동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85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AFB97A9-D89B-47D3-A8B6-881B84249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7" y="1747717"/>
            <a:ext cx="4018313" cy="4993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C839D2-3A70-4544-A7B0-92820BE2FF66}"/>
              </a:ext>
            </a:extLst>
          </p:cNvPr>
          <p:cNvSpPr txBox="1"/>
          <p:nvPr/>
        </p:nvSpPr>
        <p:spPr>
          <a:xfrm>
            <a:off x="5064991" y="1747717"/>
            <a:ext cx="64844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회원 관리 페이지에서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request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 넘어온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game_id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를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이용해그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회원의 정보를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DB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조회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아이디와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이름은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readonly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 해서 관리자도 변경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불가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비밀번호는 변경 시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hashing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함수를 이용해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Security</a:t>
            </a: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클래스가 암호화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닉네임과 </a:t>
            </a:r>
            <a:r>
              <a:rPr lang="ko-KR" altLang="en-US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이메일은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수정 시 변경할 경우 중복 체크를 하지 않으면 수정되지 않게 처리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닉네임과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이메일은 변경 전과 변경 후의 값이 다를 경우 중복체크 필수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 상세 정보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EDDA5E6-F2CB-440B-AA6F-75782F91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89" y="1709864"/>
            <a:ext cx="9999417" cy="4158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6D65094-9656-48A7-B737-7ED28F6E6B8E}"/>
              </a:ext>
            </a:extLst>
          </p:cNvPr>
          <p:cNvSpPr txBox="1"/>
          <p:nvPr/>
        </p:nvSpPr>
        <p:spPr>
          <a:xfrm>
            <a:off x="906817" y="5886320"/>
            <a:ext cx="9999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있는 게임들을 </a:t>
            </a:r>
            <a:r>
              <a:rPr lang="en-US" altLang="ko-KR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selectAll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()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 게임 이름으로 오름차순 정렬하여 불러오기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게임이름을 검색하면 해당 게임을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select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하여 일치하는 게임을 테이블에 표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902519D-0020-479D-95ED-035986F2A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2" y="1717299"/>
            <a:ext cx="9536683" cy="278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B828BD-82B8-4B47-9755-F6078FF2D7DE}"/>
              </a:ext>
            </a:extLst>
          </p:cNvPr>
          <p:cNvSpPr txBox="1"/>
          <p:nvPr/>
        </p:nvSpPr>
        <p:spPr>
          <a:xfrm>
            <a:off x="849863" y="4643341"/>
            <a:ext cx="9536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개수가 많을 경우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paging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처리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이름을 클릭할 경우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정보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수정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삭제 할 수 있는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상세 정보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페이지로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버튼을 누를 경우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등록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페이지로 이동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목록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1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F3384AB-EF35-4976-88BF-CC4319A6D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8" y="1696995"/>
            <a:ext cx="4557554" cy="5044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80AFA5-B63A-424D-9E0B-890FB846C740}"/>
              </a:ext>
            </a:extLst>
          </p:cNvPr>
          <p:cNvSpPr txBox="1"/>
          <p:nvPr/>
        </p:nvSpPr>
        <p:spPr>
          <a:xfrm>
            <a:off x="5548544" y="1714455"/>
            <a:ext cx="60915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Category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있는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카테고리들이 카테고리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selectBox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의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option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으로 선택 가능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정보는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request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 받아온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game_id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를 이용해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조회</a:t>
            </a:r>
            <a:endParaRPr lang="en-US" altLang="ko-KR" i="1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등록은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multiple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처리하여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여러 개 등록 가능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 파일은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FileManager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클래스에서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파일명을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날짜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.</a:t>
            </a:r>
            <a:r>
              <a:rPr lang="ko-KR" altLang="en-US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파일확장자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명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으로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변환 후 </a:t>
            </a:r>
            <a:r>
              <a:rPr lang="en-US" altLang="ko-KR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game_img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등록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사진은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data/game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폴더에 저장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정보를 입력한 뒤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 버튼을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누르면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테이블과 </a:t>
            </a:r>
            <a:r>
              <a:rPr lang="en-US" altLang="ko-KR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game_img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록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됨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등록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96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CAA4219-DF67-424D-AE27-6064C1E7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2" y="1718411"/>
            <a:ext cx="4920789" cy="5104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BE9E39E-B334-4921-90C8-77421B7A25AC}"/>
              </a:ext>
            </a:extLst>
          </p:cNvPr>
          <p:cNvSpPr txBox="1"/>
          <p:nvPr/>
        </p:nvSpPr>
        <p:spPr>
          <a:xfrm>
            <a:off x="5768238" y="1716023"/>
            <a:ext cx="5567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category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모든 카테고리 조회하여 표시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공백이 없고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중복되는 </a:t>
            </a:r>
            <a:r>
              <a:rPr lang="ko-KR" altLang="en-US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게임명이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없을 경우 등록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상세 정보 페이지</a:t>
            </a:r>
            <a:r>
              <a:rPr lang="en-US" altLang="ko-KR" dirty="0"/>
              <a:t>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94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943E51B-DD58-4CD7-8C5A-1208E8D2B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5" y="1724127"/>
            <a:ext cx="4784062" cy="5024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A8BE7E-7B18-405D-8FD5-13A1BA2ECED0}"/>
              </a:ext>
            </a:extLst>
          </p:cNvPr>
          <p:cNvSpPr txBox="1"/>
          <p:nvPr/>
        </p:nvSpPr>
        <p:spPr>
          <a:xfrm>
            <a:off x="5665511" y="1724127"/>
            <a:ext cx="59333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할인율은 </a:t>
            </a:r>
            <a:r>
              <a:rPr lang="en-US" altLang="ko-KR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readonly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 변경 불가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사진은 </a:t>
            </a:r>
            <a:r>
              <a:rPr lang="en-US" altLang="ko-KR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game_img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파일 명으로 조회하여 해당되는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사진을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data/game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폴더에서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불러오기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 추가 업로드 수는 제한이 없으며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기존 사진을 삭제할 수도 있음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수정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및 삭제는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변경 사항을 저장하여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DB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적용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상세 정보 페이지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82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A66D6E-06C0-4505-B261-FFBB3F7E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36" y="1699344"/>
            <a:ext cx="9871969" cy="4314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7D3A45-531D-4C85-AA20-B971831AD2F2}"/>
              </a:ext>
            </a:extLst>
          </p:cNvPr>
          <p:cNvSpPr txBox="1"/>
          <p:nvPr/>
        </p:nvSpPr>
        <p:spPr>
          <a:xfrm>
            <a:off x="617840" y="6096192"/>
            <a:ext cx="10857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Sales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최근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7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일간의 판매량을 가져와서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전체 판매량을 나눈 백분율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그래프로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표시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게임들 중 가장 많이 팔린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6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종의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이름과 판매량을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6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종 판매율을 나눈 백분율 그래프로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표시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매출 현황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923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88A6F4-E144-47CE-9FBC-B002D6646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0"/>
          <a:stretch/>
        </p:blipFill>
        <p:spPr>
          <a:xfrm>
            <a:off x="947352" y="1724591"/>
            <a:ext cx="10280824" cy="380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A81B75E-A09E-40BD-88C3-B508BFC395F9}"/>
              </a:ext>
            </a:extLst>
          </p:cNvPr>
          <p:cNvSpPr txBox="1"/>
          <p:nvPr/>
        </p:nvSpPr>
        <p:spPr>
          <a:xfrm>
            <a:off x="1087395" y="5624444"/>
            <a:ext cx="1018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등록된 게임을 표시하되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그 게임의 매출 정보를 보여주는 테이블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판매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총액은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sales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당시의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할인된 가격으로 표시 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이름을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검색하면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해당되는 게임이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DB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존재할 경우 그 게임만 테이블에 표시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매출 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7643B22-BDC9-4BEB-A341-3CF2374E7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78" y="1595959"/>
            <a:ext cx="8369644" cy="4005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C5772F-DB5E-46C7-956E-520591EE099C}"/>
              </a:ext>
            </a:extLst>
          </p:cNvPr>
          <p:cNvSpPr txBox="1"/>
          <p:nvPr/>
        </p:nvSpPr>
        <p:spPr>
          <a:xfrm>
            <a:off x="1911178" y="5629864"/>
            <a:ext cx="836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Event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이벤트와 그 이벤트가 적용되는 게임을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이름을 검색하면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Event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해당되는 이벤트가 존재하면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이름을 누르면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상세 페이지로 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 버튼을 누르면 이벤트 등록 페이지로 이동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관리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0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</a:rPr>
              <a:t>개발 기간 </a:t>
            </a:r>
            <a:r>
              <a:rPr lang="en-US" altLang="ko-KR" sz="3200" dirty="0" smtClean="0">
                <a:solidFill>
                  <a:schemeClr val="tx1"/>
                </a:solidFill>
              </a:rPr>
              <a:t>: 2019.04.16~2019.05.13</a:t>
            </a:r>
          </a:p>
          <a:p>
            <a:r>
              <a:rPr lang="ko-KR" altLang="en-US" sz="3200" dirty="0" smtClean="0">
                <a:solidFill>
                  <a:schemeClr val="tx1"/>
                </a:solidFill>
              </a:rPr>
              <a:t>개발 환경 </a:t>
            </a:r>
            <a:r>
              <a:rPr lang="en-US" altLang="ko-KR" sz="3200" dirty="0" smtClean="0">
                <a:solidFill>
                  <a:schemeClr val="tx1"/>
                </a:solidFill>
              </a:rPr>
              <a:t>: STS(Spring Tool Suite)</a:t>
            </a:r>
          </a:p>
          <a:p>
            <a:r>
              <a:rPr lang="ko-KR" altLang="en-US" sz="3200" dirty="0" smtClean="0">
                <a:solidFill>
                  <a:schemeClr val="tx1"/>
                </a:solidFill>
              </a:rPr>
              <a:t>개발 도구 </a:t>
            </a:r>
            <a:r>
              <a:rPr lang="en-US" altLang="ko-KR" sz="3200" dirty="0" smtClean="0">
                <a:solidFill>
                  <a:schemeClr val="tx1"/>
                </a:solidFill>
              </a:rPr>
              <a:t>: Spring, Oracle, </a:t>
            </a:r>
            <a:r>
              <a:rPr lang="en-US" altLang="ko-KR" sz="3200" dirty="0" err="1" smtClean="0">
                <a:solidFill>
                  <a:schemeClr val="tx1"/>
                </a:solidFill>
              </a:rPr>
              <a:t>mybatis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87" y="4452381"/>
            <a:ext cx="1595565" cy="15955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779" y="4452381"/>
            <a:ext cx="1595565" cy="15955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72" y="4452381"/>
            <a:ext cx="1595565" cy="15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98E845D-84C7-4DEE-AFB6-847ACBAC8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59" y="1762897"/>
            <a:ext cx="4137040" cy="50194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A194641-B90F-4D16-AAFD-66CB1A12C08C}"/>
              </a:ext>
            </a:extLst>
          </p:cNvPr>
          <p:cNvSpPr txBox="1"/>
          <p:nvPr/>
        </p:nvSpPr>
        <p:spPr>
          <a:xfrm>
            <a:off x="5192877" y="1762897"/>
            <a:ext cx="54065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 등록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&gt;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파일을 등록하면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FileManager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클래스에서 파일명을 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‘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날짜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.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확장자명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으로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바꾼 뒤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Event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저장되고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파일은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data/event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저장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적용 게임 등록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&gt;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이벤트를 적용할 게임은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등록된 게임 이름을 입력 후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존재할 경우 추가하면 추가 가능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마찬가지로 추가했지만 삭제하고 싶은 경우 게임 이름을 입력하고 삭제하면 삭제가능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할인율 적용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&gt;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10~50%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내에서 선택할 수 있고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적용 게임은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게임 가격에서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할인된 가격으로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표시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등록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25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93FF45A-71D2-4672-AAFA-DD8CB42E3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0" y="1771135"/>
            <a:ext cx="4377890" cy="4572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C748C6E-2B21-414C-8DBF-39C12F42C545}"/>
              </a:ext>
            </a:extLst>
          </p:cNvPr>
          <p:cNvSpPr txBox="1"/>
          <p:nvPr/>
        </p:nvSpPr>
        <p:spPr>
          <a:xfrm>
            <a:off x="5431455" y="1771135"/>
            <a:ext cx="5788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목록 페이지에서 받아온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event_id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를 이용해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해당하는 이벤트 정보를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사진은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DB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저장된 파일명에 해당하는 사진을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data/event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폴더에서 가져오기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상세 정보 페이지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61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9A13C74-3010-4819-94D5-89F813031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8" y="1951671"/>
            <a:ext cx="4545252" cy="4498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380B24-3795-4677-9791-34F665214F43}"/>
              </a:ext>
            </a:extLst>
          </p:cNvPr>
          <p:cNvSpPr txBox="1"/>
          <p:nvPr/>
        </p:nvSpPr>
        <p:spPr>
          <a:xfrm>
            <a:off x="5761608" y="1951672"/>
            <a:ext cx="56461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이름을 검색하여 이미 이벤트가 적용 중인 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게임은 삭제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아닌 게임은 등록이 가능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변경된 수정이나 삭제 사항을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DB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반영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상세 정보 페이지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61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00F0836B-82D6-4847-BE36-DCE8AFE8F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8" y="4311631"/>
            <a:ext cx="6497146" cy="2413517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097CD52-68EB-42C8-85F6-B0DEDC37D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8" y="1832675"/>
            <a:ext cx="6497146" cy="2357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20B691-8D90-47B9-A5BC-170ADECE63C5}"/>
              </a:ext>
            </a:extLst>
          </p:cNvPr>
          <p:cNvSpPr txBox="1"/>
          <p:nvPr/>
        </p:nvSpPr>
        <p:spPr>
          <a:xfrm>
            <a:off x="7541120" y="1832675"/>
            <a:ext cx="41236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&gt;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member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입력한 데이터와 일치하는지 확인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 성공 시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session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‘memb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er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’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라는 이름으로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회원 정보를 담음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회원 가입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&gt;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SHA-256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해시 함수를 이용한 비밀번호 암호화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입력 양식의 중복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null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검사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클라이언트 로그인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9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모니터, 실내이(가) 표시된 사진&#10;&#10;자동 생성된 설명">
            <a:extLst>
              <a:ext uri="{FF2B5EF4-FFF2-40B4-BE49-F238E27FC236}">
                <a16:creationId xmlns:a16="http://schemas.microsoft.com/office/drawing/2014/main" xmlns="" id="{C49898CE-6DA5-4459-A986-00E957BF1E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08" y="2190506"/>
            <a:ext cx="4011946" cy="21254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1F3FD3F-B339-48A4-A908-9B0C8428334C}"/>
              </a:ext>
            </a:extLst>
          </p:cNvPr>
          <p:cNvSpPr txBox="1"/>
          <p:nvPr/>
        </p:nvSpPr>
        <p:spPr>
          <a:xfrm>
            <a:off x="5503244" y="2190506"/>
            <a:ext cx="64086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SlideShow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진행 중인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표시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일정 시간마다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슬라이드 형식으로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다른 이벤트를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Search : </a:t>
            </a: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등록된 모든 게임을 검색 가능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존재하는 게임 검색 시 그 게임의 상세 페이지로 이동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4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430AB57-C548-4E0F-93E9-DC3946820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0" y="1952681"/>
            <a:ext cx="4534314" cy="33030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58751" y="1952681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상품 화면 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</a:t>
            </a: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총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판매 개수가 높은 순서대로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8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개의 상품 나열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이벤트에 해당되는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게임은 오른쪽 상단에 이벤트 아이콘 부착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numberFormat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()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함수를 생성하여 금액 단위 구분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로그인한 유저일 경우에만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장바구니 추가와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결제 기능을 이용할 수 있게 처리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메인 페이지 </a:t>
            </a:r>
            <a:r>
              <a:rPr lang="en-US" altLang="ko-KR" dirty="0" smtClean="0"/>
              <a:t>- 3 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39264" y="191598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할인 상품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</a:t>
            </a: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할인 중인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상품을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Math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dom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을 이용하여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랜덤으로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나열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en-US" altLang="ko-KR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game_id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를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담은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value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의 비교를 통한 중복 처리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7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A4821E3-A9CB-4BB6-943A-CE7798079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25" y="1952368"/>
            <a:ext cx="4555321" cy="347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6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652C7EE-46AA-417A-9AD4-A6AE9DE0B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19" y="2115263"/>
            <a:ext cx="9304762" cy="18952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B6E35A0-BF7A-4926-B6B6-F13788BD9BDB}"/>
              </a:ext>
            </a:extLst>
          </p:cNvPr>
          <p:cNvSpPr/>
          <p:nvPr/>
        </p:nvSpPr>
        <p:spPr>
          <a:xfrm>
            <a:off x="3329126" y="3042907"/>
            <a:ext cx="1580225" cy="887767"/>
          </a:xfrm>
          <a:prstGeom prst="rect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FAA1BF0-4FB1-4097-8742-6CFA7F4A6B39}"/>
              </a:ext>
            </a:extLst>
          </p:cNvPr>
          <p:cNvSpPr txBox="1"/>
          <p:nvPr/>
        </p:nvSpPr>
        <p:spPr>
          <a:xfrm>
            <a:off x="1443619" y="4302200"/>
            <a:ext cx="8753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상점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홈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누르면 메인 페이지로 이동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 하지 않은 유저만 보이며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/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회원가입 페이지로 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로그아웃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로그인한 회원만 보이며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로그아웃 후 메인 페이지로 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목록 페이지로 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이벤트 페이지로 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장바구니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로그인한 유저만 이용 가능하며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장바구니 페이지로 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내 페이지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: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로그인한 유저만 이용 가능하며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내 페이지로 이동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페이지 상단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694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5710780-9DC8-4CE7-B0B6-23198C7E8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90" y="3039768"/>
            <a:ext cx="4697083" cy="3733906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CEEEC15-57A5-47D5-AB8D-CBE49290C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90" y="1664045"/>
            <a:ext cx="4697083" cy="1325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437CBEA-1E7F-4DE2-802B-316AC04B30D2}"/>
              </a:ext>
            </a:extLst>
          </p:cNvPr>
          <p:cNvSpPr txBox="1"/>
          <p:nvPr/>
        </p:nvSpPr>
        <p:spPr>
          <a:xfrm>
            <a:off x="6478775" y="1664045"/>
            <a:ext cx="51942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등록한 모든 게임을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정렬과 카테고리를 동시에 할 수 있음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인기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순은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Comments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테이블에서 추천을 많이 받은 순서대로 정렬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한 페이지당 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12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개의 게임을 표시하며 나머지는 </a:t>
            </a:r>
            <a:r>
              <a:rPr lang="ko-KR" altLang="en-US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페이징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처리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누를 경우 게임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상세 페이지로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이동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목록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827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모니터, 실내, 벽이(가) 표시된 사진&#10;&#10;자동 생성된 설명">
            <a:extLst>
              <a:ext uri="{FF2B5EF4-FFF2-40B4-BE49-F238E27FC236}">
                <a16:creationId xmlns:a16="http://schemas.microsoft.com/office/drawing/2014/main" xmlns="" id="{744614FB-D0E3-43CA-8228-D4F2120D2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0414"/>
            <a:ext cx="3970780" cy="2750064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39BFD72-5F48-451B-A149-97DDEF0340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746" y="2070414"/>
            <a:ext cx="3970782" cy="30260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3A5521-0E6A-4C63-AF7D-6A1D3596AE5C}"/>
              </a:ext>
            </a:extLst>
          </p:cNvPr>
          <p:cNvSpPr txBox="1"/>
          <p:nvPr/>
        </p:nvSpPr>
        <p:spPr>
          <a:xfrm>
            <a:off x="8192021" y="2070414"/>
            <a:ext cx="3711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이미지 클릭 시 크게 보기 가능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&lt;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로그인 한 회원의 기능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&gt;</a:t>
            </a: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장바구니 추가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결제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댓글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등록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수정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삭제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게임 상세 정보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smtClean="0">
                <a:solidFill>
                  <a:schemeClr val="tx1"/>
                </a:solidFill>
              </a:rPr>
              <a:t> 글로벌 게임 판매 사이트인 </a:t>
            </a:r>
            <a:r>
              <a:rPr lang="en-US" altLang="ko-KR" sz="3200" smtClean="0">
                <a:solidFill>
                  <a:schemeClr val="tx1"/>
                </a:solidFill>
              </a:rPr>
              <a:t>STEAM</a:t>
            </a:r>
            <a:r>
              <a:rPr lang="ko-KR" altLang="en-US" sz="3200" smtClean="0">
                <a:solidFill>
                  <a:schemeClr val="tx1"/>
                </a:solidFill>
              </a:rPr>
              <a:t>을 오마주한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ko-KR" altLang="en-US" sz="3200" smtClean="0">
                <a:solidFill>
                  <a:schemeClr val="tx1"/>
                </a:solidFill>
              </a:rPr>
              <a:t>게임 쇼핑몰</a:t>
            </a:r>
            <a:endParaRPr lang="en-US" altLang="ko-KR" sz="320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3200" smtClean="0">
              <a:solidFill>
                <a:schemeClr val="tx1"/>
              </a:solidFill>
            </a:endParaRPr>
          </a:p>
          <a:p>
            <a:r>
              <a:rPr lang="ko-KR" altLang="en-US" sz="3200" smtClean="0">
                <a:solidFill>
                  <a:schemeClr val="tx1"/>
                </a:solidFill>
              </a:rPr>
              <a:t> 프로젝트 방향 </a:t>
            </a:r>
            <a:r>
              <a:rPr lang="en-US" altLang="ko-KR" sz="3200" smtClean="0">
                <a:solidFill>
                  <a:schemeClr val="tx1"/>
                </a:solidFill>
              </a:rPr>
              <a:t>: </a:t>
            </a:r>
          </a:p>
          <a:p>
            <a:pPr marL="0" indent="0">
              <a:buNone/>
            </a:pPr>
            <a:r>
              <a:rPr lang="ko-KR" altLang="en-US" sz="3200" smtClean="0">
                <a:solidFill>
                  <a:schemeClr val="tx1"/>
                </a:solidFill>
              </a:rPr>
              <a:t>기획 단계에서 프로젝트의 세부 구성을 완료하여</a:t>
            </a:r>
            <a:r>
              <a:rPr lang="en-US" altLang="ko-KR" sz="3200" smtClean="0">
                <a:solidFill>
                  <a:schemeClr val="tx1"/>
                </a:solidFill>
              </a:rPr>
              <a:t>,</a:t>
            </a:r>
          </a:p>
          <a:p>
            <a:pPr marL="0" indent="0">
              <a:buNone/>
            </a:pPr>
            <a:r>
              <a:rPr lang="ko-KR" altLang="en-US" sz="3200" smtClean="0">
                <a:solidFill>
                  <a:schemeClr val="tx1"/>
                </a:solidFill>
              </a:rPr>
              <a:t>이후 개발 단계에서 최대한 기획대로 개발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12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56973" y="1867751"/>
            <a:ext cx="4150487" cy="4909769"/>
            <a:chOff x="190854" y="451963"/>
            <a:chExt cx="5211901" cy="61712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0F85C66E-35D3-4C18-AE3F-1CE6D8F80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433"/>
            <a:stretch/>
          </p:blipFill>
          <p:spPr>
            <a:xfrm>
              <a:off x="190854" y="451963"/>
              <a:ext cx="5211900" cy="307247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DB9D8F6-A9AC-4EC4-A69E-6F5A3DBE0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855" y="3524435"/>
              <a:ext cx="5211900" cy="30988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1C51AE-05D3-4FB1-9D26-7D1C1B1C2BD0}"/>
              </a:ext>
            </a:extLst>
          </p:cNvPr>
          <p:cNvSpPr txBox="1"/>
          <p:nvPr/>
        </p:nvSpPr>
        <p:spPr>
          <a:xfrm>
            <a:off x="5730566" y="1867750"/>
            <a:ext cx="5390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등록된 모든 이벤트와 그 이벤트에 등록된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모든 게임을 볼 수 있다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33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40259" y="1919417"/>
            <a:ext cx="4810897" cy="4714271"/>
            <a:chOff x="0" y="914400"/>
            <a:chExt cx="6376086" cy="631241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9DBEF4B3-1684-4477-B53C-97523EB6F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339"/>
            <a:stretch/>
          </p:blipFill>
          <p:spPr>
            <a:xfrm>
              <a:off x="0" y="914400"/>
              <a:ext cx="6376086" cy="2092101"/>
            </a:xfrm>
            <a:prstGeom prst="rect">
              <a:avLst/>
            </a:prstGeom>
          </p:spPr>
        </p:pic>
        <p:pic>
          <p:nvPicPr>
            <p:cNvPr id="7" name="그림 6" descr="스크린샷이(가) 표시된 사진&#10;&#10;자동 생성된 설명">
              <a:extLst>
                <a:ext uri="{FF2B5EF4-FFF2-40B4-BE49-F238E27FC236}">
                  <a16:creationId xmlns:a16="http://schemas.microsoft.com/office/drawing/2014/main" xmlns="" id="{18667B4D-52C0-4C68-B2A7-029496F52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06501"/>
              <a:ext cx="6376086" cy="4220311"/>
            </a:xfrm>
            <a:prstGeom prst="rect">
              <a:avLst/>
            </a:prstGeom>
          </p:spPr>
        </p:pic>
      </p:grp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프로필 페이지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1919417"/>
            <a:ext cx="5426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Member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테이블에 담긴 회원의 정보와 그 회원이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보유한 모든 게임을 보여주는 페이지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개인 정보 수정 버튼을 누르면 수정 및 탈퇴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페이지로 이동 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54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81AAE01-BBA8-4980-B717-CF10F8799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5" t="24571" r="22975"/>
          <a:stretch/>
        </p:blipFill>
        <p:spPr>
          <a:xfrm>
            <a:off x="790832" y="2326310"/>
            <a:ext cx="3721714" cy="42823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73566C9-AECB-43AB-803B-23BC0E8724B9}"/>
              </a:ext>
            </a:extLst>
          </p:cNvPr>
          <p:cNvSpPr txBox="1"/>
          <p:nvPr/>
        </p:nvSpPr>
        <p:spPr>
          <a:xfrm>
            <a:off x="5386346" y="2326310"/>
            <a:ext cx="5973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아이디와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이름은 </a:t>
            </a:r>
            <a:r>
              <a:rPr lang="en-US" altLang="ko-KR" dirty="0" err="1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readonly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로 처리하여 변경 불가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session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에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저장된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‘member’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객체를 이용해 정보 표시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수정 시 닉네임과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이메일은 중복</a:t>
            </a:r>
            <a:r>
              <a:rPr lang="en-US" altLang="ko-KR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 null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유효성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검사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비밀번호 수정 시 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hash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함수를 이용해 암호화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 정보 수정 및 계정 탈퇴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6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C0B2F3B-F61F-4FBA-8E55-4FFB34BF0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8"/>
          <a:stretch/>
        </p:blipFill>
        <p:spPr>
          <a:xfrm>
            <a:off x="357496" y="1845276"/>
            <a:ext cx="6304054" cy="4528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BC809D-3C59-4695-B3DF-AF690DDF25C4}"/>
              </a:ext>
            </a:extLst>
          </p:cNvPr>
          <p:cNvSpPr txBox="1"/>
          <p:nvPr/>
        </p:nvSpPr>
        <p:spPr>
          <a:xfrm>
            <a:off x="6813572" y="1845276"/>
            <a:ext cx="5287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게임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이미지를 누르면 게임 상세 정보 페이지로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쇼핑 </a:t>
            </a:r>
            <a:r>
              <a:rPr lang="ko-KR" altLang="en-US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계속하기를 누르면 게임 목록 페이지로 이동하고 결제하기를 누르면 결제 페이지로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이동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장바구니 모두 비우기를 누르면 모든 </a:t>
            </a:r>
            <a:r>
              <a:rPr lang="ko-KR" altLang="en-US" dirty="0" err="1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장바구에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 등록된 게임이 등록 해제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- </a:t>
            </a:r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결제 금액은 할인율이 적용된 최종 가격을 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모두 더하여 계산</a:t>
            </a:r>
            <a:endParaRPr lang="ko-KR" altLang="en-US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장바구니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32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모니터이(가) 표시된 사진&#10;&#10;자동 생성된 설명">
            <a:extLst>
              <a:ext uri="{FF2B5EF4-FFF2-40B4-BE49-F238E27FC236}">
                <a16:creationId xmlns:a16="http://schemas.microsoft.com/office/drawing/2014/main" xmlns="" id="{BAD23541-DC0C-45E1-A1DF-63B82A9AF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8" y="1963821"/>
            <a:ext cx="5403862" cy="4234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3242D71-ED74-44E4-A58D-A44A6480C0F8}"/>
              </a:ext>
            </a:extLst>
          </p:cNvPr>
          <p:cNvSpPr txBox="1"/>
          <p:nvPr/>
        </p:nvSpPr>
        <p:spPr>
          <a:xfrm>
            <a:off x="6586751" y="1963821"/>
            <a:ext cx="427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취소 버튼을 누르면 장바구니 페이지</a:t>
            </a:r>
            <a:r>
              <a:rPr lang="en-US" altLang="ko-KR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결제하기를 누르면 결제가 완료되며</a:t>
            </a:r>
            <a:endParaRPr lang="en-US" altLang="ko-KR" dirty="0" smtClean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  <a:p>
            <a:r>
              <a:rPr lang="ko-KR" altLang="en-US" dirty="0" smtClean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</a:rPr>
              <a:t>메인 페이지로 이동</a:t>
            </a:r>
            <a:endParaRPr lang="en-US" altLang="ko-KR" dirty="0">
              <a:ln>
                <a:solidFill>
                  <a:srgbClr val="00B0F0"/>
                </a:solidFill>
              </a:ln>
              <a:solidFill>
                <a:srgbClr val="0070C0"/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결제 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516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초기 설계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관리자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>
                <a:solidFill>
                  <a:schemeClr val="tx1"/>
                </a:solidFill>
              </a:rPr>
              <a:t>회원 </a:t>
            </a:r>
            <a:r>
              <a:rPr lang="ko-KR" altLang="en-US" dirty="0" smtClean="0">
                <a:solidFill>
                  <a:schemeClr val="tx1"/>
                </a:solidFill>
              </a:rPr>
              <a:t>관리</a:t>
            </a:r>
            <a:endParaRPr lang="en-US" altLang="ko-KR" dirty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상품 관리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매출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이벤트 관리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클라이언트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메인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상품 관련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프로필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lvl="1"/>
            <a:r>
              <a:rPr lang="ko-KR" altLang="en-US" dirty="0" smtClean="0">
                <a:solidFill>
                  <a:schemeClr val="tx1"/>
                </a:solidFill>
              </a:rPr>
              <a:t>결제 관련 페이지</a:t>
            </a:r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pPr marL="914400" lvl="2" indent="0">
              <a:buNone/>
            </a:pPr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  <a:p>
            <a:pPr lvl="2"/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클래스 관계도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91135" y="2084222"/>
            <a:ext cx="1309823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646469" y="2083768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ategoryDAO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7542896" y="1937084"/>
            <a:ext cx="2223371" cy="4104456"/>
          </a:xfrm>
          <a:prstGeom prst="frame">
            <a:avLst>
              <a:gd name="adj1" fmla="val 263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5128680" y="1613540"/>
            <a:ext cx="2016224" cy="31466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오각형 8"/>
          <p:cNvSpPr/>
          <p:nvPr/>
        </p:nvSpPr>
        <p:spPr>
          <a:xfrm>
            <a:off x="7646469" y="1613540"/>
            <a:ext cx="2016224" cy="314666"/>
          </a:xfrm>
          <a:prstGeom prst="homePlat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DAO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액자 9"/>
          <p:cNvSpPr/>
          <p:nvPr/>
        </p:nvSpPr>
        <p:spPr>
          <a:xfrm>
            <a:off x="1580966" y="1940498"/>
            <a:ext cx="2961905" cy="4113334"/>
          </a:xfrm>
          <a:prstGeom prst="frame">
            <a:avLst>
              <a:gd name="adj1" fmla="val 183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2206414" y="1634710"/>
            <a:ext cx="2016224" cy="314666"/>
          </a:xfrm>
          <a:prstGeom prst="homePlat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026008" y="6093756"/>
            <a:ext cx="7505288" cy="288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오른쪽 화살표 12"/>
          <p:cNvSpPr/>
          <p:nvPr/>
        </p:nvSpPr>
        <p:spPr>
          <a:xfrm flipH="1">
            <a:off x="2026008" y="6381788"/>
            <a:ext cx="7505288" cy="288032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127278" y="2084041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Game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1135" y="2680064"/>
            <a:ext cx="1309823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Event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27278" y="3262986"/>
            <a:ext cx="1309823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Sales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691134" y="3274516"/>
            <a:ext cx="1309823" cy="5169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646469" y="2443190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GameDAO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646469" y="2802612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46469" y="3162034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SalesDAO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646469" y="3521456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Sales_detailDAO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46469" y="3880878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EventDAO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646469" y="4240300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Event_gameDAO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646469" y="4599722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CartDAO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646469" y="4959144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Game_imgDAO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46469" y="5318566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CommentsDAO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27278" y="2680064"/>
            <a:ext cx="1309823" cy="5169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Controller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646469" y="5677992"/>
            <a:ext cx="2016224" cy="270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MasterDAO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728235" y="2083596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Member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06311" y="2095298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Game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06312" y="2679142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Event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40798" y="3837053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Master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106311" y="3837053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Cart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06312" y="3262986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Pay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40798" y="3262986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Sales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728235" y="2678172"/>
            <a:ext cx="1303228" cy="5169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Category</a:t>
            </a:r>
          </a:p>
          <a:p>
            <a:pPr algn="ctr"/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액자 36"/>
          <p:cNvSpPr/>
          <p:nvPr/>
        </p:nvSpPr>
        <p:spPr>
          <a:xfrm>
            <a:off x="4580991" y="1928206"/>
            <a:ext cx="2961905" cy="4113334"/>
          </a:xfrm>
          <a:prstGeom prst="frame">
            <a:avLst>
              <a:gd name="adj1" fmla="val 1836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61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6CB7C4B-4A33-4230-B00E-268C7A96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79" y="1736476"/>
            <a:ext cx="4410186" cy="43083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97DBAC9-A794-441D-8B53-133C8D07C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09" y="1736476"/>
            <a:ext cx="3440932" cy="48825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311E4DA-1F79-42AF-8630-3F851D058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003" y="1736476"/>
            <a:ext cx="1343025" cy="3914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- member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904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uml</a:t>
            </a:r>
            <a:r>
              <a:rPr lang="en-US" altLang="ko-KR" dirty="0" smtClean="0"/>
              <a:t> - </a:t>
            </a:r>
            <a:r>
              <a:rPr lang="en-US" altLang="ko-KR" dirty="0" err="1" smtClean="0"/>
              <a:t>gAME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72C238B-61A7-4A52-8F5B-8FC9D4F1D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16" y="1592405"/>
            <a:ext cx="3774449" cy="51576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3BCB3E3-0841-46CD-A06A-6030175E5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077" y="1592405"/>
            <a:ext cx="1933895" cy="5080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5B65AA5-4BB3-4E91-B2C8-6385D9B76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4" y="1592405"/>
            <a:ext cx="4506449" cy="4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1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UML - EVENT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0816E1BC-6EBE-4592-B0BE-22F124D8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801" y="1845074"/>
            <a:ext cx="3501380" cy="4853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CF78F96-6530-4255-946D-3E55CF69A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822" y="1845074"/>
            <a:ext cx="2100414" cy="4853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72C63A9-F3A5-4DD2-B916-9346E0028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" y="1845074"/>
            <a:ext cx="4056075" cy="37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3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1251</Words>
  <Application>Microsoft Office PowerPoint</Application>
  <PresentationFormat>사용자 지정</PresentationFormat>
  <Paragraphs>266</Paragraphs>
  <Slides>44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5" baseType="lpstr">
      <vt:lpstr>Office 테마</vt:lpstr>
      <vt:lpstr>2조 프로젝트</vt:lpstr>
      <vt:lpstr>목차</vt:lpstr>
      <vt:lpstr>프로젝트 환경</vt:lpstr>
      <vt:lpstr>목표</vt:lpstr>
      <vt:lpstr>초기 설계</vt:lpstr>
      <vt:lpstr>기본 클래스 관계도</vt:lpstr>
      <vt:lpstr>UML - member</vt:lpstr>
      <vt:lpstr>uml - gAME </vt:lpstr>
      <vt:lpstr>UML - EVENT</vt:lpstr>
      <vt:lpstr>UML - mASTER</vt:lpstr>
      <vt:lpstr>UML - cART</vt:lpstr>
      <vt:lpstr>UML - SALES</vt:lpstr>
      <vt:lpstr>UML – COMMENTS, CATEGORY</vt:lpstr>
      <vt:lpstr>UML – COMMON, EXCEPTION</vt:lpstr>
      <vt:lpstr>UML - REPOSITORY</vt:lpstr>
      <vt:lpstr>ERD</vt:lpstr>
      <vt:lpstr>관리자 페이지의 목표</vt:lpstr>
      <vt:lpstr>관리자 로그인 페이지</vt:lpstr>
      <vt:lpstr>관리자 로그아웃 페이지</vt:lpstr>
      <vt:lpstr>회원 관리 페이지</vt:lpstr>
      <vt:lpstr>회원 상세 정보 페이지</vt:lpstr>
      <vt:lpstr>게임 관리 페이지</vt:lpstr>
      <vt:lpstr>게임 목록 페이지</vt:lpstr>
      <vt:lpstr>게임 등록 페이지</vt:lpstr>
      <vt:lpstr>게임 상세 정보 페이지 - 1</vt:lpstr>
      <vt:lpstr>게임 상세 정보 페이지 - 2</vt:lpstr>
      <vt:lpstr>매출 현황 페이지</vt:lpstr>
      <vt:lpstr>매출 관리 페이지</vt:lpstr>
      <vt:lpstr>이벤트 관리 페이지</vt:lpstr>
      <vt:lpstr>이벤트 등록 페이지</vt:lpstr>
      <vt:lpstr>이벤트 상세 정보 페이지 - 1</vt:lpstr>
      <vt:lpstr>이벤트 상세 정보 페이지 - 2</vt:lpstr>
      <vt:lpstr>클라이언트 로그인/회원가입 페이지</vt:lpstr>
      <vt:lpstr>메인 페이지 - 1</vt:lpstr>
      <vt:lpstr>메인 페이지 - 2</vt:lpstr>
      <vt:lpstr>메인 페이지 - 3 </vt:lpstr>
      <vt:lpstr>페이지 상단</vt:lpstr>
      <vt:lpstr>게임 목록 페이지</vt:lpstr>
      <vt:lpstr>게임 상세 정보 페이지</vt:lpstr>
      <vt:lpstr>이벤트 페이지</vt:lpstr>
      <vt:lpstr>내 프로필 페이지</vt:lpstr>
      <vt:lpstr>내 정보 수정 및 계정 탈퇴 페이지</vt:lpstr>
      <vt:lpstr>장바구니 페이지</vt:lpstr>
      <vt:lpstr>결제 페이지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혜린</dc:creator>
  <cp:lastModifiedBy>신명재</cp:lastModifiedBy>
  <cp:revision>42</cp:revision>
  <dcterms:created xsi:type="dcterms:W3CDTF">2019-05-13T00:12:16Z</dcterms:created>
  <dcterms:modified xsi:type="dcterms:W3CDTF">2019-05-13T07:14:22Z</dcterms:modified>
</cp:coreProperties>
</file>